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566186-FC7E-4743-883A-1383BF88E053}" type="datetimeFigureOut">
              <a:rPr lang="en-US" smtClean="0"/>
              <a:t>8/4/2021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2308304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66186-FC7E-4743-883A-1383BF88E053}" type="datetimeFigureOut">
              <a:rPr lang="en-US" smtClean="0"/>
              <a:t>8/4/2021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3182969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566186-FC7E-4743-883A-1383BF88E053}"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122301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566186-FC7E-4743-883A-1383BF88E053}"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1114675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566186-FC7E-4743-883A-1383BF88E053}"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2117968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566186-FC7E-4743-883A-1383BF88E053}"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4060460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566186-FC7E-4743-883A-1383BF88E053}"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3482783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566186-FC7E-4743-883A-1383BF88E053}"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4034042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566186-FC7E-4743-883A-1383BF88E053}"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2514400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566186-FC7E-4743-883A-1383BF88E053}"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124717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566186-FC7E-4743-883A-1383BF88E053}"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4292176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566186-FC7E-4743-883A-1383BF88E053}" type="datetimeFigureOut">
              <a:rPr lang="en-US" smtClean="0"/>
              <a:t>8/4/2021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767765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566186-FC7E-4743-883A-1383BF88E053}" type="datetimeFigureOut">
              <a:rPr lang="en-US" smtClean="0"/>
              <a:t>8/4/2021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198077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566186-FC7E-4743-883A-1383BF88E053}" type="datetimeFigureOut">
              <a:rPr lang="en-US" smtClean="0"/>
              <a:t>8/4/2021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2266629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566186-FC7E-4743-883A-1383BF88E053}" type="datetimeFigureOut">
              <a:rPr lang="en-US" smtClean="0"/>
              <a:t>8/4/2021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738809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66186-FC7E-4743-883A-1383BF88E053}" type="datetimeFigureOut">
              <a:rPr lang="en-US" smtClean="0"/>
              <a:t>8/4/2021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230855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566186-FC7E-4743-883A-1383BF88E053}" type="datetimeFigureOut">
              <a:rPr lang="en-US" smtClean="0"/>
              <a:t>8/4/2021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BAE6A7-5ABE-4644-8E2C-A32DCDB04710}" type="slidenum">
              <a:rPr lang="en-US" smtClean="0"/>
              <a:t>‹#›</a:t>
            </a:fld>
            <a:endParaRPr lang="en-US"/>
          </a:p>
        </p:txBody>
      </p:sp>
    </p:spTree>
    <p:extLst>
      <p:ext uri="{BB962C8B-B14F-4D97-AF65-F5344CB8AC3E}">
        <p14:creationId xmlns:p14="http://schemas.microsoft.com/office/powerpoint/2010/main" val="2959642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566186-FC7E-4743-883A-1383BF88E053}" type="datetimeFigureOut">
              <a:rPr lang="en-US" smtClean="0"/>
              <a:t>8/4/2021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5BAE6A7-5ABE-4644-8E2C-A32DCDB04710}" type="slidenum">
              <a:rPr lang="en-US" smtClean="0"/>
              <a:t>‹#›</a:t>
            </a:fld>
            <a:endParaRPr lang="en-US"/>
          </a:p>
        </p:txBody>
      </p:sp>
    </p:spTree>
    <p:extLst>
      <p:ext uri="{BB962C8B-B14F-4D97-AF65-F5344CB8AC3E}">
        <p14:creationId xmlns:p14="http://schemas.microsoft.com/office/powerpoint/2010/main" val="2791037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3.mp4"/><Relationship Id="rId7"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24.png"/><Relationship Id="rId4" Type="http://schemas.openxmlformats.org/officeDocument/2006/relationships/video" Target="../media/media3.mp4"/><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ebp"/><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676825-5D19-42E8-A444-0501DB5630A1}"/>
              </a:ext>
            </a:extLst>
          </p:cNvPr>
          <p:cNvSpPr>
            <a:spLocks noGrp="1"/>
          </p:cNvSpPr>
          <p:nvPr>
            <p:ph type="title"/>
          </p:nvPr>
        </p:nvSpPr>
        <p:spPr/>
        <p:txBody>
          <a:bodyPr>
            <a:normAutofit/>
          </a:bodyPr>
          <a:lstStyle/>
          <a:p>
            <a:pPr algn="l"/>
            <a:r>
              <a:rPr lang="en-US" sz="2800" b="1" dirty="0"/>
              <a:t>FERDON INC</a:t>
            </a:r>
            <a:br>
              <a:rPr lang="en-US" sz="2800" b="1" dirty="0"/>
            </a:br>
            <a:r>
              <a:rPr lang="en-US" sz="2800" b="1" dirty="0"/>
              <a:t>INTERVIEW TASK</a:t>
            </a:r>
          </a:p>
        </p:txBody>
      </p:sp>
      <p:sp>
        <p:nvSpPr>
          <p:cNvPr id="5" name="Content Placeholder 4">
            <a:extLst>
              <a:ext uri="{FF2B5EF4-FFF2-40B4-BE49-F238E27FC236}">
                <a16:creationId xmlns:a16="http://schemas.microsoft.com/office/drawing/2014/main" id="{AE39DC15-5756-4B9D-BD82-6538D6EAA568}"/>
              </a:ext>
            </a:extLst>
          </p:cNvPr>
          <p:cNvSpPr>
            <a:spLocks noGrp="1"/>
          </p:cNvSpPr>
          <p:nvPr>
            <p:ph idx="1"/>
          </p:nvPr>
        </p:nvSpPr>
        <p:spPr>
          <a:xfrm>
            <a:off x="5989739" y="685799"/>
            <a:ext cx="5513284" cy="5105401"/>
          </a:xfrm>
        </p:spPr>
        <p:txBody>
          <a:bodyPr/>
          <a:lstStyle/>
          <a:p>
            <a:endParaRPr lang="en-US"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INTRO</a:t>
            </a:r>
          </a:p>
          <a:p>
            <a:r>
              <a:rPr lang="en-US" sz="2000" dirty="0">
                <a:latin typeface="Times New Roman" panose="02020603050405020304" pitchFamily="18" charset="0"/>
                <a:cs typeface="Times New Roman" panose="02020603050405020304" pitchFamily="18" charset="0"/>
              </a:rPr>
              <a:t>REINFORCEMENT LEARNING</a:t>
            </a:r>
          </a:p>
          <a:p>
            <a:r>
              <a:rPr lang="en-US" dirty="0">
                <a:latin typeface="Times New Roman" panose="02020603050405020304" pitchFamily="18" charset="0"/>
                <a:cs typeface="Times New Roman" panose="02020603050405020304" pitchFamily="18" charset="0"/>
              </a:rPr>
              <a:t>Q-LEARNING</a:t>
            </a:r>
          </a:p>
          <a:p>
            <a:r>
              <a:rPr lang="en-US" sz="2000" dirty="0">
                <a:latin typeface="Times New Roman" panose="02020603050405020304" pitchFamily="18" charset="0"/>
                <a:cs typeface="Times New Roman" panose="02020603050405020304" pitchFamily="18" charset="0"/>
              </a:rPr>
              <a:t>LUNARLANDER-V2 </a:t>
            </a:r>
          </a:p>
          <a:p>
            <a:r>
              <a:rPr lang="en-US" dirty="0">
                <a:latin typeface="Times New Roman" panose="02020603050405020304" pitchFamily="18" charset="0"/>
                <a:cs typeface="Times New Roman" panose="02020603050405020304" pitchFamily="18" charset="0"/>
              </a:rPr>
              <a:t>DEEP Q-NET</a:t>
            </a:r>
          </a:p>
          <a:p>
            <a:r>
              <a:rPr lang="en-US" sz="2000" dirty="0">
                <a:latin typeface="Times New Roman" panose="02020603050405020304" pitchFamily="18" charset="0"/>
                <a:cs typeface="Times New Roman" panose="02020603050405020304" pitchFamily="18" charset="0"/>
              </a:rPr>
              <a:t>DEMO</a:t>
            </a:r>
          </a:p>
          <a:p>
            <a:endParaRPr lang="en-US" sz="2000" b="1" dirty="0"/>
          </a:p>
          <a:p>
            <a:endParaRPr lang="en-US" dirty="0"/>
          </a:p>
        </p:txBody>
      </p:sp>
      <p:sp>
        <p:nvSpPr>
          <p:cNvPr id="6" name="Text Placeholder 5">
            <a:extLst>
              <a:ext uri="{FF2B5EF4-FFF2-40B4-BE49-F238E27FC236}">
                <a16:creationId xmlns:a16="http://schemas.microsoft.com/office/drawing/2014/main" id="{3D2E250C-68FF-452B-BCA0-7DCA8A8FBD67}"/>
              </a:ext>
            </a:extLst>
          </p:cNvPr>
          <p:cNvSpPr>
            <a:spLocks noGrp="1"/>
          </p:cNvSpPr>
          <p:nvPr>
            <p:ph type="body" sz="half" idx="2"/>
          </p:nvPr>
        </p:nvSpPr>
        <p:spPr/>
        <p:txBody>
          <a:bodyPr>
            <a:normAutofit/>
          </a:bodyPr>
          <a:lstStyle/>
          <a:p>
            <a:pPr algn="l"/>
            <a:r>
              <a:rPr lang="en-US" sz="2000" b="1" dirty="0"/>
              <a:t>Introduction to</a:t>
            </a:r>
          </a:p>
          <a:p>
            <a:pPr algn="l"/>
            <a:r>
              <a:rPr lang="en-US" sz="2000" b="1" dirty="0"/>
              <a:t>REINFORCEMENT LEARNING</a:t>
            </a:r>
          </a:p>
        </p:txBody>
      </p:sp>
    </p:spTree>
    <p:extLst>
      <p:ext uri="{BB962C8B-B14F-4D97-AF65-F5344CB8AC3E}">
        <p14:creationId xmlns:p14="http://schemas.microsoft.com/office/powerpoint/2010/main" val="1153852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8EDF-E425-4F76-B290-34FB6B1E929D}"/>
              </a:ext>
            </a:extLst>
          </p:cNvPr>
          <p:cNvSpPr>
            <a:spLocks noGrp="1"/>
          </p:cNvSpPr>
          <p:nvPr>
            <p:ph type="title"/>
          </p:nvPr>
        </p:nvSpPr>
        <p:spPr>
          <a:xfrm>
            <a:off x="1441506" y="0"/>
            <a:ext cx="10018713" cy="1752599"/>
          </a:xfrm>
        </p:spPr>
        <p:txBody>
          <a:bodyPr/>
          <a:lstStyle/>
          <a:p>
            <a:r>
              <a:rPr lang="vi-VN" sz="4000" dirty="0">
                <a:latin typeface="Times New Roman" panose="02020603050405020304" pitchFamily="18" charset="0"/>
                <a:cs typeface="Times New Roman" panose="02020603050405020304" pitchFamily="18" charset="0"/>
              </a:rPr>
              <a:t>“</a:t>
            </a:r>
            <a:r>
              <a:rPr lang="en-US" sz="4000" dirty="0">
                <a:latin typeface="Times New Roman" panose="02020603050405020304" pitchFamily="18" charset="0"/>
                <a:cs typeface="Times New Roman" panose="02020603050405020304" pitchFamily="18" charset="0"/>
              </a:rPr>
              <a:t>LUNARLANDER-V2</a:t>
            </a:r>
            <a:r>
              <a:rPr lang="vi-VN" sz="4000" dirty="0">
                <a:latin typeface="Times New Roman" panose="02020603050405020304" pitchFamily="18" charset="0"/>
                <a:cs typeface="Times New Roman" panose="02020603050405020304" pitchFamily="18" charset="0"/>
              </a:rPr>
              <a:t>”</a:t>
            </a:r>
            <a:br>
              <a:rPr lang="vi-VN" sz="4000" dirty="0">
                <a:latin typeface="Times New Roman" panose="02020603050405020304" pitchFamily="18" charset="0"/>
                <a:cs typeface="Times New Roman" panose="02020603050405020304" pitchFamily="18" charset="0"/>
              </a:rPr>
            </a:br>
            <a:r>
              <a:rPr lang="vi-VN" sz="4000" dirty="0">
                <a:latin typeface="Times New Roman" panose="02020603050405020304" pitchFamily="18" charset="0"/>
                <a:cs typeface="Times New Roman" panose="02020603050405020304" pitchFamily="18" charset="0"/>
              </a:rPr>
              <a:t>by GYM</a:t>
            </a:r>
            <a:r>
              <a:rPr lang="en-US" sz="4000" dirty="0">
                <a:latin typeface="Times New Roman" panose="02020603050405020304" pitchFamily="18" charset="0"/>
                <a:cs typeface="Times New Roman" panose="02020603050405020304" pitchFamily="18" charset="0"/>
              </a:rPr>
              <a:t> </a:t>
            </a:r>
            <a:endParaRPr lang="en-US" dirty="0"/>
          </a:p>
        </p:txBody>
      </p:sp>
      <p:sp>
        <p:nvSpPr>
          <p:cNvPr id="3" name="Content Placeholder 2">
            <a:extLst>
              <a:ext uri="{FF2B5EF4-FFF2-40B4-BE49-F238E27FC236}">
                <a16:creationId xmlns:a16="http://schemas.microsoft.com/office/drawing/2014/main" id="{8B53B117-D8B1-4EB2-8729-FD9FF43A59E7}"/>
              </a:ext>
            </a:extLst>
          </p:cNvPr>
          <p:cNvSpPr>
            <a:spLocks noGrp="1"/>
          </p:cNvSpPr>
          <p:nvPr>
            <p:ph sz="half" idx="1"/>
          </p:nvPr>
        </p:nvSpPr>
        <p:spPr>
          <a:xfrm>
            <a:off x="1527114" y="1190534"/>
            <a:ext cx="9933105" cy="2490834"/>
          </a:xfrm>
        </p:spPr>
        <p:txBody>
          <a:bodyPr/>
          <a:lstStyle/>
          <a:p>
            <a:pPr marL="0" indent="0" algn="just">
              <a:buNone/>
            </a:pPr>
            <a:r>
              <a:rPr lang="en-US" b="0" i="1" dirty="0">
                <a:effectLst/>
                <a:latin typeface="ColfaxWeb"/>
              </a:rPr>
              <a:t>Landing pad is always at coordinates (0,0). Coordinates are the first two numbers in state vector. Reward for moving from the top of the screen to landing pad and zero speed is about 100..140 points. If lander moves away from landing pad it loses reward back. Episode finishes if the lander crashes or comes to rest, receiving additional -100 or +100 points. Each leg ground contact is +10. Firing main engine is -0.3 points each frame. Solved is 200 points. Landing outside landing pad is possible. Fuel is infinite, so an agent can learn to fly and then land on its first attempt. Four discrete actions available: do nothing, fire left orientation engine, fire main engine, fire right orientation engine</a:t>
            </a:r>
            <a:r>
              <a:rPr lang="en-US" b="0" i="0" dirty="0">
                <a:effectLst/>
                <a:latin typeface="ColfaxWeb"/>
              </a:rPr>
              <a:t>.</a:t>
            </a:r>
            <a:endParaRPr lang="en-US" dirty="0"/>
          </a:p>
        </p:txBody>
      </p:sp>
      <p:pic>
        <p:nvPicPr>
          <p:cNvPr id="5" name="original">
            <a:hlinkClick r:id="" action="ppaction://media"/>
            <a:extLst>
              <a:ext uri="{FF2B5EF4-FFF2-40B4-BE49-F238E27FC236}">
                <a16:creationId xmlns:a16="http://schemas.microsoft.com/office/drawing/2014/main" id="{554FF1AA-69E9-4B2F-8235-401A8C34C4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79783" y="3681368"/>
            <a:ext cx="4572000" cy="3048000"/>
          </a:xfrm>
          <a:prstGeom prst="rect">
            <a:avLst/>
          </a:prstGeom>
        </p:spPr>
      </p:pic>
    </p:spTree>
    <p:extLst>
      <p:ext uri="{BB962C8B-B14F-4D97-AF65-F5344CB8AC3E}">
        <p14:creationId xmlns:p14="http://schemas.microsoft.com/office/powerpoint/2010/main" val="53646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44543-8BBF-4403-8C3C-7361AB45A737}"/>
              </a:ext>
            </a:extLst>
          </p:cNvPr>
          <p:cNvSpPr>
            <a:spLocks noGrp="1"/>
          </p:cNvSpPr>
          <p:nvPr>
            <p:ph type="title"/>
          </p:nvPr>
        </p:nvSpPr>
        <p:spPr>
          <a:xfrm>
            <a:off x="1392033" y="0"/>
            <a:ext cx="10018713" cy="1752599"/>
          </a:xfrm>
        </p:spPr>
        <p:txBody>
          <a:bodyPr/>
          <a:lstStyle/>
          <a:p>
            <a:r>
              <a:rPr lang="vi-VN" dirty="0"/>
              <a:t>Deep Q learning</a:t>
            </a:r>
            <a:endParaRPr lang="en-US" dirty="0"/>
          </a:p>
        </p:txBody>
      </p:sp>
      <p:pic>
        <p:nvPicPr>
          <p:cNvPr id="6" name="Content Placeholder 5">
            <a:extLst>
              <a:ext uri="{FF2B5EF4-FFF2-40B4-BE49-F238E27FC236}">
                <a16:creationId xmlns:a16="http://schemas.microsoft.com/office/drawing/2014/main" id="{4334121C-BD37-4925-9C0A-22A83886ED1B}"/>
              </a:ext>
            </a:extLst>
          </p:cNvPr>
          <p:cNvPicPr>
            <a:picLocks noGrp="1" noChangeAspect="1"/>
          </p:cNvPicPr>
          <p:nvPr>
            <p:ph sz="half" idx="1"/>
          </p:nvPr>
        </p:nvPicPr>
        <p:blipFill>
          <a:blip r:embed="rId2"/>
          <a:stretch>
            <a:fillRect/>
          </a:stretch>
        </p:blipFill>
        <p:spPr>
          <a:xfrm>
            <a:off x="3091147" y="1547428"/>
            <a:ext cx="6923303" cy="1631348"/>
          </a:xfrm>
        </p:spPr>
      </p:pic>
      <p:pic>
        <p:nvPicPr>
          <p:cNvPr id="8" name="Picture 7">
            <a:extLst>
              <a:ext uri="{FF2B5EF4-FFF2-40B4-BE49-F238E27FC236}">
                <a16:creationId xmlns:a16="http://schemas.microsoft.com/office/drawing/2014/main" id="{ABA870A0-2B2D-4AB2-B9EA-C543A299BAF9}"/>
              </a:ext>
            </a:extLst>
          </p:cNvPr>
          <p:cNvPicPr>
            <a:picLocks noChangeAspect="1"/>
          </p:cNvPicPr>
          <p:nvPr/>
        </p:nvPicPr>
        <p:blipFill>
          <a:blip r:embed="rId3"/>
          <a:stretch>
            <a:fillRect/>
          </a:stretch>
        </p:blipFill>
        <p:spPr>
          <a:xfrm>
            <a:off x="3091147" y="3689798"/>
            <a:ext cx="7024974" cy="2072811"/>
          </a:xfrm>
          <a:prstGeom prst="rect">
            <a:avLst/>
          </a:prstGeom>
        </p:spPr>
      </p:pic>
    </p:spTree>
    <p:extLst>
      <p:ext uri="{BB962C8B-B14F-4D97-AF65-F5344CB8AC3E}">
        <p14:creationId xmlns:p14="http://schemas.microsoft.com/office/powerpoint/2010/main" val="269137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0F9CEB8-F0FF-47BB-AC91-F03C84AC7785}"/>
              </a:ext>
            </a:extLst>
          </p:cNvPr>
          <p:cNvPicPr>
            <a:picLocks noGrp="1" noChangeAspect="1"/>
          </p:cNvPicPr>
          <p:nvPr>
            <p:ph sz="half" idx="2"/>
          </p:nvPr>
        </p:nvPicPr>
        <p:blipFill>
          <a:blip r:embed="rId2"/>
          <a:stretch>
            <a:fillRect/>
          </a:stretch>
        </p:blipFill>
        <p:spPr>
          <a:xfrm>
            <a:off x="1471579" y="1375794"/>
            <a:ext cx="3748486" cy="1402055"/>
          </a:xfrm>
        </p:spPr>
      </p:pic>
      <p:pic>
        <p:nvPicPr>
          <p:cNvPr id="12" name="Content Placeholder 11">
            <a:extLst>
              <a:ext uri="{FF2B5EF4-FFF2-40B4-BE49-F238E27FC236}">
                <a16:creationId xmlns:a16="http://schemas.microsoft.com/office/drawing/2014/main" id="{6ED65F24-7AD3-4647-A654-C27F8D2617C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220065" y="422007"/>
            <a:ext cx="6700691" cy="3179818"/>
          </a:xfrm>
        </p:spPr>
      </p:pic>
      <p:pic>
        <p:nvPicPr>
          <p:cNvPr id="14" name="Picture 13">
            <a:extLst>
              <a:ext uri="{FF2B5EF4-FFF2-40B4-BE49-F238E27FC236}">
                <a16:creationId xmlns:a16="http://schemas.microsoft.com/office/drawing/2014/main" id="{692D0D73-86A5-47E5-97D8-24BDEE485490}"/>
              </a:ext>
            </a:extLst>
          </p:cNvPr>
          <p:cNvPicPr>
            <a:picLocks noChangeAspect="1"/>
          </p:cNvPicPr>
          <p:nvPr/>
        </p:nvPicPr>
        <p:blipFill>
          <a:blip r:embed="rId4"/>
          <a:stretch>
            <a:fillRect/>
          </a:stretch>
        </p:blipFill>
        <p:spPr>
          <a:xfrm>
            <a:off x="5220065" y="4239387"/>
            <a:ext cx="6791325" cy="2085975"/>
          </a:xfrm>
          <a:prstGeom prst="rect">
            <a:avLst/>
          </a:prstGeom>
        </p:spPr>
      </p:pic>
    </p:spTree>
    <p:extLst>
      <p:ext uri="{BB962C8B-B14F-4D97-AF65-F5344CB8AC3E}">
        <p14:creationId xmlns:p14="http://schemas.microsoft.com/office/powerpoint/2010/main" val="168217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egin__Ferdon_InterviewTask_source_main.py 2021-08-04 10-23-22">
            <a:hlinkClick r:id="" action="ppaction://media"/>
            <a:extLst>
              <a:ext uri="{FF2B5EF4-FFF2-40B4-BE49-F238E27FC236}">
                <a16:creationId xmlns:a16="http://schemas.microsoft.com/office/drawing/2014/main" id="{881555BB-6380-4057-AD86-9497D55B4268}"/>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8"/>
          <a:stretch>
            <a:fillRect/>
          </a:stretch>
        </p:blipFill>
        <p:spPr>
          <a:xfrm>
            <a:off x="1396811" y="608822"/>
            <a:ext cx="4662487" cy="3124200"/>
          </a:xfrm>
        </p:spPr>
      </p:pic>
      <p:pic>
        <p:nvPicPr>
          <p:cNvPr id="6" name="middle_Ferdon_InterviewTask_source_main.py 2021-08-04 10-19-36">
            <a:hlinkClick r:id="" action="ppaction://media"/>
            <a:extLst>
              <a:ext uri="{FF2B5EF4-FFF2-40B4-BE49-F238E27FC236}">
                <a16:creationId xmlns:a16="http://schemas.microsoft.com/office/drawing/2014/main" id="{43BB1025-2430-4F48-9E84-22EC142AC471}"/>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9"/>
          <a:stretch>
            <a:fillRect/>
          </a:stretch>
        </p:blipFill>
        <p:spPr>
          <a:xfrm>
            <a:off x="7076814" y="608822"/>
            <a:ext cx="4662488" cy="3124200"/>
          </a:xfrm>
        </p:spPr>
      </p:pic>
      <p:pic>
        <p:nvPicPr>
          <p:cNvPr id="7" name="lasted_Ferdon_InterviewTask_source_main.py 2021-08-04 10-19-36">
            <a:hlinkClick r:id="" action="ppaction://media"/>
            <a:extLst>
              <a:ext uri="{FF2B5EF4-FFF2-40B4-BE49-F238E27FC236}">
                <a16:creationId xmlns:a16="http://schemas.microsoft.com/office/drawing/2014/main" id="{043458B7-292C-49A2-AB20-E8798F6A9E0D}"/>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632119" y="3942826"/>
            <a:ext cx="4311141" cy="2822895"/>
          </a:xfrm>
          <a:prstGeom prst="rect">
            <a:avLst/>
          </a:prstGeom>
        </p:spPr>
      </p:pic>
      <p:sp>
        <p:nvSpPr>
          <p:cNvPr id="8" name="TextBox 7">
            <a:extLst>
              <a:ext uri="{FF2B5EF4-FFF2-40B4-BE49-F238E27FC236}">
                <a16:creationId xmlns:a16="http://schemas.microsoft.com/office/drawing/2014/main" id="{72AB6F81-D6AF-4C20-B69C-B83B8147827A}"/>
              </a:ext>
            </a:extLst>
          </p:cNvPr>
          <p:cNvSpPr txBox="1"/>
          <p:nvPr/>
        </p:nvSpPr>
        <p:spPr>
          <a:xfrm>
            <a:off x="8464490" y="188001"/>
            <a:ext cx="2281806" cy="369332"/>
          </a:xfrm>
          <a:prstGeom prst="rect">
            <a:avLst/>
          </a:prstGeom>
          <a:noFill/>
        </p:spPr>
        <p:txBody>
          <a:bodyPr wrap="square" rtlCol="0">
            <a:spAutoFit/>
          </a:bodyPr>
          <a:lstStyle/>
          <a:p>
            <a:r>
              <a:rPr lang="vi-VN" dirty="0"/>
              <a:t>&gt; 40 episodes</a:t>
            </a:r>
            <a:endParaRPr lang="en-US" dirty="0"/>
          </a:p>
        </p:txBody>
      </p:sp>
      <p:sp>
        <p:nvSpPr>
          <p:cNvPr id="9" name="TextBox 8">
            <a:extLst>
              <a:ext uri="{FF2B5EF4-FFF2-40B4-BE49-F238E27FC236}">
                <a16:creationId xmlns:a16="http://schemas.microsoft.com/office/drawing/2014/main" id="{F9112790-8FE7-446F-AC32-1A4C9A149BB6}"/>
              </a:ext>
            </a:extLst>
          </p:cNvPr>
          <p:cNvSpPr txBox="1"/>
          <p:nvPr/>
        </p:nvSpPr>
        <p:spPr>
          <a:xfrm>
            <a:off x="2761375" y="188001"/>
            <a:ext cx="2281806" cy="369332"/>
          </a:xfrm>
          <a:prstGeom prst="rect">
            <a:avLst/>
          </a:prstGeom>
          <a:noFill/>
        </p:spPr>
        <p:txBody>
          <a:bodyPr wrap="square" rtlCol="0">
            <a:spAutoFit/>
          </a:bodyPr>
          <a:lstStyle/>
          <a:p>
            <a:r>
              <a:rPr lang="vi-VN" dirty="0"/>
              <a:t>0 episodes</a:t>
            </a:r>
            <a:endParaRPr lang="en-US" dirty="0"/>
          </a:p>
        </p:txBody>
      </p:sp>
      <p:sp>
        <p:nvSpPr>
          <p:cNvPr id="10" name="TextBox 9">
            <a:extLst>
              <a:ext uri="{FF2B5EF4-FFF2-40B4-BE49-F238E27FC236}">
                <a16:creationId xmlns:a16="http://schemas.microsoft.com/office/drawing/2014/main" id="{5978D6D6-6F4E-40C2-8142-06CA6EAF8B7B}"/>
              </a:ext>
            </a:extLst>
          </p:cNvPr>
          <p:cNvSpPr txBox="1"/>
          <p:nvPr/>
        </p:nvSpPr>
        <p:spPr>
          <a:xfrm>
            <a:off x="2350313" y="5261886"/>
            <a:ext cx="2281806" cy="369332"/>
          </a:xfrm>
          <a:prstGeom prst="rect">
            <a:avLst/>
          </a:prstGeom>
          <a:noFill/>
        </p:spPr>
        <p:txBody>
          <a:bodyPr wrap="square" rtlCol="0">
            <a:spAutoFit/>
          </a:bodyPr>
          <a:lstStyle/>
          <a:p>
            <a:r>
              <a:rPr lang="vi-VN" dirty="0"/>
              <a:t>&gt; 100 episodes</a:t>
            </a:r>
            <a:endParaRPr lang="en-US" dirty="0"/>
          </a:p>
        </p:txBody>
      </p:sp>
    </p:spTree>
    <p:extLst>
      <p:ext uri="{BB962C8B-B14F-4D97-AF65-F5344CB8AC3E}">
        <p14:creationId xmlns:p14="http://schemas.microsoft.com/office/powerpoint/2010/main" val="266192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6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4079"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263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F9A38A-A78A-454D-958B-11297D8926F7}"/>
              </a:ext>
            </a:extLst>
          </p:cNvPr>
          <p:cNvSpPr>
            <a:spLocks noGrp="1"/>
          </p:cNvSpPr>
          <p:nvPr>
            <p:ph type="title"/>
          </p:nvPr>
        </p:nvSpPr>
        <p:spPr/>
        <p:txBody>
          <a:bodyPr>
            <a:normAutofit fontScale="90000"/>
          </a:bodyPr>
          <a:lstStyle/>
          <a:p>
            <a:pPr algn="l"/>
            <a:r>
              <a:rPr lang="en-US" dirty="0"/>
              <a:t>APPLICATIONS OF</a:t>
            </a:r>
            <a:br>
              <a:rPr lang="en-US" dirty="0"/>
            </a:br>
            <a:r>
              <a:rPr lang="en-US" dirty="0"/>
              <a:t>REINFORCEMENT LEARNING</a:t>
            </a:r>
            <a:br>
              <a:rPr lang="en-US" sz="2400" b="1" dirty="0"/>
            </a:br>
            <a:endParaRPr lang="en-US" dirty="0"/>
          </a:p>
        </p:txBody>
      </p:sp>
      <p:sp>
        <p:nvSpPr>
          <p:cNvPr id="9" name="Content Placeholder 8">
            <a:extLst>
              <a:ext uri="{FF2B5EF4-FFF2-40B4-BE49-F238E27FC236}">
                <a16:creationId xmlns:a16="http://schemas.microsoft.com/office/drawing/2014/main" id="{095470E1-2F11-4FC1-A7FD-0A6966C279A8}"/>
              </a:ext>
            </a:extLst>
          </p:cNvPr>
          <p:cNvSpPr>
            <a:spLocks noGrp="1"/>
          </p:cNvSpPr>
          <p:nvPr>
            <p:ph idx="1"/>
          </p:nvPr>
        </p:nvSpPr>
        <p:spPr>
          <a:xfrm>
            <a:off x="5262032" y="685798"/>
            <a:ext cx="4821535" cy="5949893"/>
          </a:xfrm>
        </p:spPr>
        <p:txBody>
          <a:bodyPr>
            <a:normAutofit/>
          </a:bodyPr>
          <a:lstStyle/>
          <a:p>
            <a:pPr marL="0" indent="0" algn="ctr">
              <a:buNone/>
            </a:pPr>
            <a:r>
              <a:rPr lang="en-US" b="1" dirty="0"/>
              <a:t>Optimize</a:t>
            </a:r>
          </a:p>
          <a:p>
            <a:r>
              <a:rPr lang="en-US" dirty="0"/>
              <a:t>Process planning</a:t>
            </a:r>
          </a:p>
          <a:p>
            <a:r>
              <a:rPr lang="en-US" dirty="0"/>
              <a:t>Job shop scheduling</a:t>
            </a:r>
          </a:p>
          <a:p>
            <a:r>
              <a:rPr lang="en-US" dirty="0"/>
              <a:t>Supply chain</a:t>
            </a:r>
          </a:p>
          <a:p>
            <a:r>
              <a:rPr lang="en-US" dirty="0"/>
              <a:t>Camera tunning</a:t>
            </a:r>
          </a:p>
          <a:p>
            <a:pPr marL="0" indent="0" algn="ctr">
              <a:buNone/>
            </a:pPr>
            <a:r>
              <a:rPr lang="en-US" b="1" dirty="0"/>
              <a:t>Control</a:t>
            </a:r>
          </a:p>
          <a:p>
            <a:r>
              <a:rPr lang="en-US" dirty="0"/>
              <a:t>Robotics</a:t>
            </a:r>
          </a:p>
          <a:p>
            <a:r>
              <a:rPr lang="en-US" dirty="0"/>
              <a:t>Machine tuning</a:t>
            </a:r>
          </a:p>
          <a:p>
            <a:r>
              <a:rPr lang="en-US" dirty="0"/>
              <a:t>Autonomous Control</a:t>
            </a:r>
          </a:p>
          <a:p>
            <a:pPr marL="0" indent="0" algn="ctr">
              <a:buNone/>
            </a:pPr>
            <a:r>
              <a:rPr lang="en-US" b="1" dirty="0"/>
              <a:t>Monitor and Maintain</a:t>
            </a:r>
          </a:p>
          <a:p>
            <a:r>
              <a:rPr lang="en-US" dirty="0"/>
              <a:t>Quality control</a:t>
            </a:r>
          </a:p>
          <a:p>
            <a:r>
              <a:rPr lang="en-US" dirty="0"/>
              <a:t>Fault detection and isolation</a:t>
            </a:r>
          </a:p>
        </p:txBody>
      </p:sp>
    </p:spTree>
    <p:extLst>
      <p:ext uri="{BB962C8B-B14F-4D97-AF65-F5344CB8AC3E}">
        <p14:creationId xmlns:p14="http://schemas.microsoft.com/office/powerpoint/2010/main" val="4098344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B22D3-44DF-45E1-A62F-91D7552A95F7}"/>
              </a:ext>
            </a:extLst>
          </p:cNvPr>
          <p:cNvSpPr>
            <a:spLocks noGrp="1"/>
          </p:cNvSpPr>
          <p:nvPr>
            <p:ph idx="1"/>
          </p:nvPr>
        </p:nvSpPr>
        <p:spPr>
          <a:xfrm>
            <a:off x="5362644" y="786467"/>
            <a:ext cx="2615230" cy="899719"/>
          </a:xfrm>
        </p:spPr>
        <p:txBody>
          <a:bodyPr/>
          <a:lstStyle/>
          <a:p>
            <a:pPr marL="0" indent="0" algn="ctr">
              <a:buNone/>
            </a:pPr>
            <a:r>
              <a:rPr lang="en-US" sz="2600" b="1" dirty="0"/>
              <a:t>Definitions</a:t>
            </a:r>
          </a:p>
          <a:p>
            <a:pPr marL="0" indent="0" algn="ctr">
              <a:buNone/>
            </a:pPr>
            <a:endParaRPr lang="en-US" dirty="0"/>
          </a:p>
        </p:txBody>
      </p:sp>
      <p:pic>
        <p:nvPicPr>
          <p:cNvPr id="6" name="Picture 5">
            <a:extLst>
              <a:ext uri="{FF2B5EF4-FFF2-40B4-BE49-F238E27FC236}">
                <a16:creationId xmlns:a16="http://schemas.microsoft.com/office/drawing/2014/main" id="{4783DB7F-ADBE-4CAF-A494-22B70B306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653" y="2261636"/>
            <a:ext cx="4841606" cy="2775854"/>
          </a:xfrm>
          <a:prstGeom prst="rect">
            <a:avLst/>
          </a:prstGeom>
        </p:spPr>
      </p:pic>
      <p:pic>
        <p:nvPicPr>
          <p:cNvPr id="8" name="Picture 7">
            <a:extLst>
              <a:ext uri="{FF2B5EF4-FFF2-40B4-BE49-F238E27FC236}">
                <a16:creationId xmlns:a16="http://schemas.microsoft.com/office/drawing/2014/main" id="{D65A0249-8878-45C9-81D7-873D7591F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259" y="2223985"/>
            <a:ext cx="4646490" cy="2813505"/>
          </a:xfrm>
          <a:prstGeom prst="rect">
            <a:avLst/>
          </a:prstGeom>
        </p:spPr>
      </p:pic>
    </p:spTree>
    <p:extLst>
      <p:ext uri="{BB962C8B-B14F-4D97-AF65-F5344CB8AC3E}">
        <p14:creationId xmlns:p14="http://schemas.microsoft.com/office/powerpoint/2010/main" val="3030108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AA75-C285-4383-A3A7-CE83013C2766}"/>
              </a:ext>
            </a:extLst>
          </p:cNvPr>
          <p:cNvSpPr>
            <a:spLocks noGrp="1"/>
          </p:cNvSpPr>
          <p:nvPr>
            <p:ph type="title"/>
          </p:nvPr>
        </p:nvSpPr>
        <p:spPr>
          <a:xfrm>
            <a:off x="2348378" y="1692479"/>
            <a:ext cx="3549121" cy="1218501"/>
          </a:xfrm>
        </p:spPr>
        <p:txBody>
          <a:bodyPr/>
          <a:lstStyle/>
          <a:p>
            <a:pPr algn="l"/>
            <a:r>
              <a:rPr lang="en-US" dirty="0"/>
              <a:t>Learning Process</a:t>
            </a:r>
            <a:br>
              <a:rPr lang="en-US" dirty="0"/>
            </a:br>
            <a:r>
              <a:rPr lang="en-US" dirty="0"/>
              <a:t>Overview</a:t>
            </a:r>
          </a:p>
        </p:txBody>
      </p:sp>
      <p:pic>
        <p:nvPicPr>
          <p:cNvPr id="1026" name="Picture 2" descr="R Machine Learning Projects | Packt">
            <a:extLst>
              <a:ext uri="{FF2B5EF4-FFF2-40B4-BE49-F238E27FC236}">
                <a16:creationId xmlns:a16="http://schemas.microsoft.com/office/drawing/2014/main" id="{BEC9D6C4-8773-49A7-989D-8B73958DDE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46255" y="685800"/>
            <a:ext cx="5473078"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119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163A21C-A33D-4701-9D94-C007A4A8B007}"/>
              </a:ext>
            </a:extLst>
          </p:cNvPr>
          <p:cNvSpPr>
            <a:spLocks noGrp="1"/>
          </p:cNvSpPr>
          <p:nvPr>
            <p:ph type="title"/>
          </p:nvPr>
        </p:nvSpPr>
        <p:spPr/>
        <p:txBody>
          <a:bodyPr/>
          <a:lstStyle/>
          <a:p>
            <a:r>
              <a:rPr lang="en-US" dirty="0"/>
              <a:t>Bellman Equation</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2A60DE93-9E4C-43B1-8A4B-17ED620BC914}"/>
                  </a:ext>
                </a:extLst>
              </p:cNvPr>
              <p:cNvSpPr>
                <a:spLocks noGrp="1"/>
              </p:cNvSpPr>
              <p:nvPr>
                <p:ph sz="half" idx="1"/>
              </p:nvPr>
            </p:nvSpPr>
            <p:spPr>
              <a:xfrm>
                <a:off x="1996580" y="2297883"/>
                <a:ext cx="3833770" cy="3124201"/>
              </a:xfrm>
            </p:spPr>
            <p:txBody>
              <a:bodyPr>
                <a:normAutofit/>
              </a:bodyPr>
              <a:lstStyle/>
              <a:p>
                <a:pPr marL="0" indent="0">
                  <a:buNone/>
                </a:pPr>
                <a:r>
                  <a:rPr lang="en-US" sz="2200" dirty="0"/>
                  <a:t>V(s)</a:t>
                </a:r>
                <a:r>
                  <a:rPr lang="vi-VN" sz="2200" dirty="0"/>
                  <a:t> =max(R(s,a) + </a:t>
                </a:r>
                <a14:m>
                  <m:oMath xmlns:m="http://schemas.openxmlformats.org/officeDocument/2006/math">
                    <m:r>
                      <a:rPr lang="vi-VN" sz="2200" i="1" smtClean="0">
                        <a:latin typeface="Cambria Math" panose="02040503050406030204" pitchFamily="18" charset="0"/>
                        <a:ea typeface="Cambria Math" panose="02040503050406030204" pitchFamily="18" charset="0"/>
                      </a:rPr>
                      <m:t>𝛾</m:t>
                    </m:r>
                    <m:r>
                      <a:rPr lang="vi-VN" sz="2200" b="0" i="1" smtClean="0">
                        <a:latin typeface="Cambria Math" panose="02040503050406030204" pitchFamily="18" charset="0"/>
                        <a:ea typeface="Cambria Math" panose="02040503050406030204" pitchFamily="18" charset="0"/>
                      </a:rPr>
                      <m:t>𝑉</m:t>
                    </m:r>
                    <m:r>
                      <a:rPr lang="vi-VN" sz="2200" b="0" i="1" smtClean="0">
                        <a:latin typeface="Cambria Math" panose="02040503050406030204" pitchFamily="18" charset="0"/>
                        <a:ea typeface="Cambria Math" panose="02040503050406030204" pitchFamily="18" charset="0"/>
                      </a:rPr>
                      <m:t>(</m:t>
                    </m:r>
                    <m:sSup>
                      <m:sSupPr>
                        <m:ctrlPr>
                          <a:rPr lang="vi-VN" sz="2200" b="0" i="1" smtClean="0">
                            <a:latin typeface="Cambria Math" panose="02040503050406030204" pitchFamily="18" charset="0"/>
                            <a:ea typeface="Cambria Math" panose="02040503050406030204" pitchFamily="18" charset="0"/>
                          </a:rPr>
                        </m:ctrlPr>
                      </m:sSupPr>
                      <m:e>
                        <m:r>
                          <a:rPr lang="vi-VN" sz="2200" b="0" i="1" smtClean="0">
                            <a:latin typeface="Cambria Math" panose="02040503050406030204" pitchFamily="18" charset="0"/>
                            <a:ea typeface="Cambria Math" panose="02040503050406030204" pitchFamily="18" charset="0"/>
                          </a:rPr>
                          <m:t>𝑠</m:t>
                        </m:r>
                      </m:e>
                      <m:sup>
                        <m:r>
                          <a:rPr lang="vi-VN" sz="2200" b="0" i="1" smtClean="0">
                            <a:latin typeface="Cambria Math" panose="02040503050406030204" pitchFamily="18" charset="0"/>
                            <a:ea typeface="Cambria Math" panose="02040503050406030204" pitchFamily="18" charset="0"/>
                          </a:rPr>
                          <m:t>′</m:t>
                        </m:r>
                      </m:sup>
                    </m:sSup>
                    <m:r>
                      <a:rPr lang="vi-VN" sz="2200" b="0" i="1" smtClean="0">
                        <a:latin typeface="Cambria Math" panose="02040503050406030204" pitchFamily="18" charset="0"/>
                        <a:ea typeface="Cambria Math" panose="02040503050406030204" pitchFamily="18" charset="0"/>
                      </a:rPr>
                      <m:t>)</m:t>
                    </m:r>
                  </m:oMath>
                </a14:m>
                <a:r>
                  <a:rPr lang="vi-VN" sz="2200" dirty="0"/>
                  <a:t>)</a:t>
                </a:r>
                <a:endParaRPr lang="en-US" sz="2200" dirty="0"/>
              </a:p>
            </p:txBody>
          </p:sp>
        </mc:Choice>
        <mc:Fallback>
          <p:sp>
            <p:nvSpPr>
              <p:cNvPr id="11" name="Content Placeholder 10">
                <a:extLst>
                  <a:ext uri="{FF2B5EF4-FFF2-40B4-BE49-F238E27FC236}">
                    <a16:creationId xmlns:a16="http://schemas.microsoft.com/office/drawing/2014/main" id="{2A60DE93-9E4C-43B1-8A4B-17ED620BC914}"/>
                  </a:ext>
                </a:extLst>
              </p:cNvPr>
              <p:cNvSpPr>
                <a:spLocks noGrp="1" noRot="1" noChangeAspect="1" noMove="1" noResize="1" noEditPoints="1" noAdjustHandles="1" noChangeArrowheads="1" noChangeShapeType="1" noTextEdit="1"/>
              </p:cNvSpPr>
              <p:nvPr>
                <p:ph sz="half" idx="1"/>
              </p:nvPr>
            </p:nvSpPr>
            <p:spPr>
              <a:xfrm>
                <a:off x="1996580" y="2297883"/>
                <a:ext cx="3833770" cy="3124201"/>
              </a:xfrm>
              <a:blipFill>
                <a:blip r:embed="rId2"/>
                <a:stretch>
                  <a:fillRect l="-2070"/>
                </a:stretch>
              </a:blipFill>
            </p:spPr>
            <p:txBody>
              <a:bodyPr/>
              <a:lstStyle/>
              <a:p>
                <a:r>
                  <a:rPr lang="en-US">
                    <a:noFill/>
                  </a:rPr>
                  <a:t> </a:t>
                </a:r>
              </a:p>
            </p:txBody>
          </p:sp>
        </mc:Fallback>
      </mc:AlternateContent>
      <p:pic>
        <p:nvPicPr>
          <p:cNvPr id="2050" name="Picture 2" descr="SARSA &amp;amp; Q Learning in Temporal Difference for Reinforcement Learning with  example | by Mehul Gupta | Data Science in your pocket | Medium">
            <a:extLst>
              <a:ext uri="{FF2B5EF4-FFF2-40B4-BE49-F238E27FC236}">
                <a16:creationId xmlns:a16="http://schemas.microsoft.com/office/drawing/2014/main" id="{C35D0ACD-4C46-4ADA-BD77-8CB9DD0F6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652" y="2163354"/>
            <a:ext cx="4638675"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92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C7AC-205D-40F5-AE03-39AD8A0BC03E}"/>
              </a:ext>
            </a:extLst>
          </p:cNvPr>
          <p:cNvSpPr>
            <a:spLocks noGrp="1"/>
          </p:cNvSpPr>
          <p:nvPr>
            <p:ph type="title"/>
          </p:nvPr>
        </p:nvSpPr>
        <p:spPr/>
        <p:txBody>
          <a:bodyPr/>
          <a:lstStyle/>
          <a:p>
            <a:r>
              <a:rPr lang="vi-VN" dirty="0"/>
              <a:t>Markov Decision Process</a:t>
            </a:r>
            <a:endParaRPr lang="en-US" dirty="0"/>
          </a:p>
        </p:txBody>
      </p:sp>
      <p:pic>
        <p:nvPicPr>
          <p:cNvPr id="6" name="Content Placeholder 5">
            <a:extLst>
              <a:ext uri="{FF2B5EF4-FFF2-40B4-BE49-F238E27FC236}">
                <a16:creationId xmlns:a16="http://schemas.microsoft.com/office/drawing/2014/main" id="{EA998A5D-C497-4401-8984-EBA7CA23186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47394" y="2395852"/>
            <a:ext cx="5146273" cy="3131890"/>
          </a:xfrm>
        </p:spPr>
      </p:pic>
      <p:pic>
        <p:nvPicPr>
          <p:cNvPr id="8" name="Picture 7">
            <a:extLst>
              <a:ext uri="{FF2B5EF4-FFF2-40B4-BE49-F238E27FC236}">
                <a16:creationId xmlns:a16="http://schemas.microsoft.com/office/drawing/2014/main" id="{A4A125BD-0AD3-45BF-B0B6-588F0526F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667" y="2395852"/>
            <a:ext cx="5172303" cy="3131890"/>
          </a:xfrm>
          <a:prstGeom prst="rect">
            <a:avLst/>
          </a:prstGeom>
        </p:spPr>
      </p:pic>
      <p:pic>
        <p:nvPicPr>
          <p:cNvPr id="10" name="Picture 9">
            <a:extLst>
              <a:ext uri="{FF2B5EF4-FFF2-40B4-BE49-F238E27FC236}">
                <a16:creationId xmlns:a16="http://schemas.microsoft.com/office/drawing/2014/main" id="{B6065370-179F-414A-AC04-090FDA0A2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703" y="5864802"/>
            <a:ext cx="1579927" cy="614795"/>
          </a:xfrm>
          <a:prstGeom prst="rect">
            <a:avLst/>
          </a:prstGeom>
        </p:spPr>
      </p:pic>
    </p:spTree>
    <p:extLst>
      <p:ext uri="{BB962C8B-B14F-4D97-AF65-F5344CB8AC3E}">
        <p14:creationId xmlns:p14="http://schemas.microsoft.com/office/powerpoint/2010/main" val="3672577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4D6E1-7FF7-480C-992C-369671211652}"/>
              </a:ext>
            </a:extLst>
          </p:cNvPr>
          <p:cNvSpPr>
            <a:spLocks noGrp="1"/>
          </p:cNvSpPr>
          <p:nvPr>
            <p:ph type="title"/>
          </p:nvPr>
        </p:nvSpPr>
        <p:spPr>
          <a:xfrm>
            <a:off x="1559811" y="42455"/>
            <a:ext cx="10018713" cy="1752599"/>
          </a:xfrm>
        </p:spPr>
        <p:txBody>
          <a:bodyPr/>
          <a:lstStyle/>
          <a:p>
            <a:r>
              <a:rPr lang="vi-VN" dirty="0"/>
              <a:t>Q-learning</a:t>
            </a:r>
            <a:endParaRPr lang="en-US" dirty="0"/>
          </a:p>
        </p:txBody>
      </p:sp>
      <p:pic>
        <p:nvPicPr>
          <p:cNvPr id="6" name="Content Placeholder 5">
            <a:extLst>
              <a:ext uri="{FF2B5EF4-FFF2-40B4-BE49-F238E27FC236}">
                <a16:creationId xmlns:a16="http://schemas.microsoft.com/office/drawing/2014/main" id="{0E76F949-088E-4288-8A8C-6D40BD6805C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569167" y="2546040"/>
            <a:ext cx="3733637" cy="3080251"/>
          </a:xfrm>
        </p:spPr>
      </p:pic>
      <p:pic>
        <p:nvPicPr>
          <p:cNvPr id="8" name="Picture 7">
            <a:extLst>
              <a:ext uri="{FF2B5EF4-FFF2-40B4-BE49-F238E27FC236}">
                <a16:creationId xmlns:a16="http://schemas.microsoft.com/office/drawing/2014/main" id="{FDFE9662-56F3-408A-9DEE-80821C7A6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702" y="1366165"/>
            <a:ext cx="4674970" cy="643345"/>
          </a:xfrm>
          <a:prstGeom prst="rect">
            <a:avLst/>
          </a:prstGeom>
        </p:spPr>
      </p:pic>
      <p:pic>
        <p:nvPicPr>
          <p:cNvPr id="10" name="Picture 9">
            <a:extLst>
              <a:ext uri="{FF2B5EF4-FFF2-40B4-BE49-F238E27FC236}">
                <a16:creationId xmlns:a16="http://schemas.microsoft.com/office/drawing/2014/main" id="{080220FC-235A-46F2-9B25-2A2F19B13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7110" y="2546040"/>
            <a:ext cx="3456726" cy="3147440"/>
          </a:xfrm>
          <a:prstGeom prst="rect">
            <a:avLst/>
          </a:prstGeom>
        </p:spPr>
      </p:pic>
    </p:spTree>
    <p:extLst>
      <p:ext uri="{BB962C8B-B14F-4D97-AF65-F5344CB8AC3E}">
        <p14:creationId xmlns:p14="http://schemas.microsoft.com/office/powerpoint/2010/main" val="73028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1B6443-74B7-4BE9-936E-F0FE1582F91E}"/>
              </a:ext>
            </a:extLst>
          </p:cNvPr>
          <p:cNvSpPr>
            <a:spLocks noGrp="1"/>
          </p:cNvSpPr>
          <p:nvPr>
            <p:ph type="title"/>
          </p:nvPr>
        </p:nvSpPr>
        <p:spPr/>
        <p:txBody>
          <a:bodyPr/>
          <a:lstStyle/>
          <a:p>
            <a:r>
              <a:rPr lang="vi-VN" dirty="0"/>
              <a:t>Update Q-values</a:t>
            </a:r>
            <a:endParaRPr lang="en-US" dirty="0"/>
          </a:p>
        </p:txBody>
      </p:sp>
      <p:sp>
        <p:nvSpPr>
          <p:cNvPr id="6" name="Content Placeholder 5">
            <a:extLst>
              <a:ext uri="{FF2B5EF4-FFF2-40B4-BE49-F238E27FC236}">
                <a16:creationId xmlns:a16="http://schemas.microsoft.com/office/drawing/2014/main" id="{B8FDF62B-21BB-41B4-BF8D-3F539D201370}"/>
              </a:ext>
            </a:extLst>
          </p:cNvPr>
          <p:cNvSpPr>
            <a:spLocks noGrp="1"/>
          </p:cNvSpPr>
          <p:nvPr>
            <p:ph idx="1"/>
          </p:nvPr>
        </p:nvSpPr>
        <p:spPr>
          <a:xfrm>
            <a:off x="1484311" y="1866899"/>
            <a:ext cx="10018713" cy="3124201"/>
          </a:xfrm>
        </p:spPr>
        <p:txBody>
          <a:bodyPr/>
          <a:lstStyle/>
          <a:p>
            <a:r>
              <a:rPr lang="vi-VN" dirty="0"/>
              <a:t>Temporal Difference:</a:t>
            </a:r>
          </a:p>
          <a:p>
            <a:endParaRPr lang="vi-VN" dirty="0"/>
          </a:p>
          <a:p>
            <a:pPr marL="0" indent="0">
              <a:buNone/>
            </a:pPr>
            <a:endParaRPr lang="vi-VN" dirty="0"/>
          </a:p>
          <a:p>
            <a:r>
              <a:rPr lang="vi-VN" dirty="0"/>
              <a:t>New Q-value:</a:t>
            </a:r>
            <a:endParaRPr lang="en-US" dirty="0"/>
          </a:p>
        </p:txBody>
      </p:sp>
      <p:pic>
        <p:nvPicPr>
          <p:cNvPr id="3076" name="Picture 4">
            <a:extLst>
              <a:ext uri="{FF2B5EF4-FFF2-40B4-BE49-F238E27FC236}">
                <a16:creationId xmlns:a16="http://schemas.microsoft.com/office/drawing/2014/main" id="{F533CFAE-2F6E-4D1C-92CE-7595788F6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147" y="2886075"/>
            <a:ext cx="8689116"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ECEC303-170B-4EE1-A229-5D8F3209A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148" y="4538751"/>
            <a:ext cx="8689116" cy="90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250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C44BE1A-A2ED-4728-8444-2EC14760140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 b="-31865"/>
          <a:stretch/>
        </p:blipFill>
        <p:spPr>
          <a:xfrm>
            <a:off x="6927697" y="1577217"/>
            <a:ext cx="4134014" cy="5280783"/>
          </a:xfrm>
        </p:spPr>
      </p:pic>
      <p:pic>
        <p:nvPicPr>
          <p:cNvPr id="4098" name="Picture 2" descr="CS343: Artificial Intelligence">
            <a:extLst>
              <a:ext uri="{FF2B5EF4-FFF2-40B4-BE49-F238E27FC236}">
                <a16:creationId xmlns:a16="http://schemas.microsoft.com/office/drawing/2014/main" id="{3FD00CEC-64C6-4262-9263-7B3E3AA1A9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97"/>
          <a:stretch/>
        </p:blipFill>
        <p:spPr bwMode="auto">
          <a:xfrm>
            <a:off x="1610686" y="1577217"/>
            <a:ext cx="4572000" cy="4050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2829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100</TotalTime>
  <Words>246</Words>
  <Application>Microsoft Office PowerPoint</Application>
  <PresentationFormat>Widescreen</PresentationFormat>
  <Paragraphs>41</Paragraphs>
  <Slides>13</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Cambria Math</vt:lpstr>
      <vt:lpstr>ColfaxWeb</vt:lpstr>
      <vt:lpstr>Corbel</vt:lpstr>
      <vt:lpstr>Times New Roman</vt:lpstr>
      <vt:lpstr>Parallax</vt:lpstr>
      <vt:lpstr>FERDON INC INTERVIEW TASK</vt:lpstr>
      <vt:lpstr>APPLICATIONS OF REINFORCEMENT LEARNING </vt:lpstr>
      <vt:lpstr>PowerPoint Presentation</vt:lpstr>
      <vt:lpstr>Learning Process Overview</vt:lpstr>
      <vt:lpstr>Bellman Equation</vt:lpstr>
      <vt:lpstr>Markov Decision Process</vt:lpstr>
      <vt:lpstr>Q-learning</vt:lpstr>
      <vt:lpstr>Update Q-values</vt:lpstr>
      <vt:lpstr>PowerPoint Presentation</vt:lpstr>
      <vt:lpstr>“LUNARLANDER-V2” by GYM </vt:lpstr>
      <vt:lpstr>Deep Q learning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FERDON INC INTERVIEW TASK</dc:title>
  <dc:creator>huy NGUYEN</dc:creator>
  <cp:lastModifiedBy>huy NGUYEN</cp:lastModifiedBy>
  <cp:revision>1</cp:revision>
  <dcterms:created xsi:type="dcterms:W3CDTF">2021-08-04T08:45:03Z</dcterms:created>
  <dcterms:modified xsi:type="dcterms:W3CDTF">2021-08-04T10:25:12Z</dcterms:modified>
</cp:coreProperties>
</file>